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58" r:id="rId5"/>
    <p:sldId id="259" r:id="rId6"/>
    <p:sldId id="260" r:id="rId7"/>
    <p:sldId id="266" r:id="rId8"/>
    <p:sldId id="264" r:id="rId9"/>
    <p:sldId id="261" r:id="rId10"/>
    <p:sldId id="262" r:id="rId11"/>
    <p:sldId id="263" r:id="rId12"/>
    <p:sldId id="265" r:id="rId13"/>
    <p:sldId id="267" r:id="rId14"/>
    <p:sldId id="268" r:id="rId15"/>
    <p:sldId id="269" r:id="rId16"/>
    <p:sldId id="270" r:id="rId17"/>
    <p:sldId id="271" r:id="rId18"/>
    <p:sldId id="273" r:id="rId19"/>
    <p:sldId id="272" r:id="rId20"/>
    <p:sldId id="274" r:id="rId21"/>
    <p:sldId id="275" r:id="rId22"/>
    <p:sldId id="276" r:id="rId23"/>
    <p:sldId id="277" r:id="rId24"/>
    <p:sldId id="279" r:id="rId25"/>
    <p:sldId id="278" r:id="rId26"/>
    <p:sldId id="280" r:id="rId27"/>
    <p:sldId id="281" r:id="rId28"/>
    <p:sldId id="282"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2ABCF7-4A5E-9E9C-6AF7-A1EC52E28A8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B039597-F95B-35EA-DCA9-5D66B1D990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6F0CC1B-A4A2-7CAE-038A-4682E1F6F890}"/>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5" name="Alt Bilgi Yer Tutucusu 4">
            <a:extLst>
              <a:ext uri="{FF2B5EF4-FFF2-40B4-BE49-F238E27FC236}">
                <a16:creationId xmlns:a16="http://schemas.microsoft.com/office/drawing/2014/main" id="{69553009-6DBE-E611-87FE-2C48A0E4B36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70118A-505B-F981-3A39-1A61EC57F162}"/>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2581066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FF3D34-A870-28DF-70B2-02113EC9466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2DB2E94-761A-09BF-A0FB-6736073EDDD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45F3756-20CD-AD25-97DB-3DFAB80F0CD5}"/>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5" name="Alt Bilgi Yer Tutucusu 4">
            <a:extLst>
              <a:ext uri="{FF2B5EF4-FFF2-40B4-BE49-F238E27FC236}">
                <a16:creationId xmlns:a16="http://schemas.microsoft.com/office/drawing/2014/main" id="{B69C8FAA-6ECD-5D91-7599-056EA4CBC8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EA5BDC-EF96-8056-F305-23B9C8D2041E}"/>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293727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0539B04-4F5F-7B85-1967-47277D91550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EB478E1-C5BE-86E2-85F1-50BE603EC7A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4892B59-DE5D-DC9F-EAD4-8D31817D59F6}"/>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5" name="Alt Bilgi Yer Tutucusu 4">
            <a:extLst>
              <a:ext uri="{FF2B5EF4-FFF2-40B4-BE49-F238E27FC236}">
                <a16:creationId xmlns:a16="http://schemas.microsoft.com/office/drawing/2014/main" id="{8E7AD3D6-D523-0B0E-DA89-8479C8CF1C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346708F-6AF2-A394-6E55-5AA88214C1AE}"/>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335020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EBFE63-7F0D-CB67-5C9F-7DB307BBD5D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0554265-31CC-7318-57DF-CE2F5BB118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F9B885-4B74-1112-7947-FC41935B4947}"/>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5" name="Alt Bilgi Yer Tutucusu 4">
            <a:extLst>
              <a:ext uri="{FF2B5EF4-FFF2-40B4-BE49-F238E27FC236}">
                <a16:creationId xmlns:a16="http://schemas.microsoft.com/office/drawing/2014/main" id="{F54AB3A3-5624-D96E-421C-0510C79227D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2696FE3-1493-1902-38D4-FD503289B838}"/>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70109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F8C13C-7B86-3417-6538-1E195B3452F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984B2A1-E5DB-90FD-CD86-C50C1C2D11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CB89E88-E7AA-5C36-EF06-8D10A9C237BC}"/>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5" name="Alt Bilgi Yer Tutucusu 4">
            <a:extLst>
              <a:ext uri="{FF2B5EF4-FFF2-40B4-BE49-F238E27FC236}">
                <a16:creationId xmlns:a16="http://schemas.microsoft.com/office/drawing/2014/main" id="{189DB3CE-65B7-5D5E-0675-72A43F3456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16D173A-6BF1-7EA8-1BF7-C5828CE17133}"/>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3533234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850A78-A0EB-FBA4-6DD8-AE20C21FB0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516F9CF-8015-19EA-594F-BE7A03943BF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9986BAF-9577-DDA2-F5A9-B84F583C479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40AF715-3542-3A64-108B-6D575C519076}"/>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6" name="Alt Bilgi Yer Tutucusu 5">
            <a:extLst>
              <a:ext uri="{FF2B5EF4-FFF2-40B4-BE49-F238E27FC236}">
                <a16:creationId xmlns:a16="http://schemas.microsoft.com/office/drawing/2014/main" id="{4458C4D4-37AE-AB2B-DB30-1D574432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A56EEB-50C0-5473-E661-7F149AB2D3EB}"/>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3274234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DB0855-7328-DE47-5F97-B79DCD0E730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DF9EEC7-2891-3E59-2D02-E3D3A6DF80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8EA38CD-DCD0-F1C3-71EE-FCEC8A3B5F9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E4B8DD-2AD7-FB4E-F4E0-74AFB57073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A1BFC0B-DF86-E1AC-C295-8D62C2A9775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2BF724B-1607-5E50-4304-2D8EDF1FAFFD}"/>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8" name="Alt Bilgi Yer Tutucusu 7">
            <a:extLst>
              <a:ext uri="{FF2B5EF4-FFF2-40B4-BE49-F238E27FC236}">
                <a16:creationId xmlns:a16="http://schemas.microsoft.com/office/drawing/2014/main" id="{A9A9B5D5-655B-6B5F-15C9-99807096196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DF92126-E603-40BB-7007-96DE2AD74C0D}"/>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271706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7FFB21-6822-BEA9-69EC-06AC5484C8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B9BB512-B53D-72A0-5297-7334B7A4A531}"/>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4" name="Alt Bilgi Yer Tutucusu 3">
            <a:extLst>
              <a:ext uri="{FF2B5EF4-FFF2-40B4-BE49-F238E27FC236}">
                <a16:creationId xmlns:a16="http://schemas.microsoft.com/office/drawing/2014/main" id="{DD973254-7BF1-331D-190C-0B07299E628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7EB8E7A-A8CE-7A14-D605-AC873B4CCA69}"/>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194021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CC4517-85C8-7A44-7CAE-5F4553BE6883}"/>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3" name="Alt Bilgi Yer Tutucusu 2">
            <a:extLst>
              <a:ext uri="{FF2B5EF4-FFF2-40B4-BE49-F238E27FC236}">
                <a16:creationId xmlns:a16="http://schemas.microsoft.com/office/drawing/2014/main" id="{29562647-B536-F6D7-8024-09B91DB41D4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8EBD55E-D16E-903E-2771-B6F7DA5AE7BA}"/>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1808112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B49E9D-6EBD-5169-0F10-93517B38AFD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E9262E1-F770-F70E-7EE0-B1792247D6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9A5F587-C65A-CCFC-8AEA-32D0CE5F8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87D7160-E6CF-9F4F-BD49-5C94F6E1DBDA}"/>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6" name="Alt Bilgi Yer Tutucusu 5">
            <a:extLst>
              <a:ext uri="{FF2B5EF4-FFF2-40B4-BE49-F238E27FC236}">
                <a16:creationId xmlns:a16="http://schemas.microsoft.com/office/drawing/2014/main" id="{72C271F3-2EFA-3E5C-7365-9A2A60ED21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F20395D-C282-8BD0-B938-86551138D113}"/>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3107700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271261-97C3-1774-E1E4-654CD3885A4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EB95671-2482-4C3F-6201-F565BDDA1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39F2DC8-B5E4-6651-DBF9-CCC6471CBE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7BBA034-2A04-4E42-FF04-264145950415}"/>
              </a:ext>
            </a:extLst>
          </p:cNvPr>
          <p:cNvSpPr>
            <a:spLocks noGrp="1"/>
          </p:cNvSpPr>
          <p:nvPr>
            <p:ph type="dt" sz="half" idx="10"/>
          </p:nvPr>
        </p:nvSpPr>
        <p:spPr/>
        <p:txBody>
          <a:bodyPr/>
          <a:lstStyle/>
          <a:p>
            <a:fld id="{11CFC905-6644-4087-B339-D965DECF7C55}" type="datetimeFigureOut">
              <a:rPr lang="tr-TR" smtClean="0"/>
              <a:t>21.08.2026</a:t>
            </a:fld>
            <a:endParaRPr lang="tr-TR"/>
          </a:p>
        </p:txBody>
      </p:sp>
      <p:sp>
        <p:nvSpPr>
          <p:cNvPr id="6" name="Alt Bilgi Yer Tutucusu 5">
            <a:extLst>
              <a:ext uri="{FF2B5EF4-FFF2-40B4-BE49-F238E27FC236}">
                <a16:creationId xmlns:a16="http://schemas.microsoft.com/office/drawing/2014/main" id="{83018422-5810-0A1B-4ACA-92DBA65FC0E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EE8B606-8389-F194-3FD7-08F83614FE73}"/>
              </a:ext>
            </a:extLst>
          </p:cNvPr>
          <p:cNvSpPr>
            <a:spLocks noGrp="1"/>
          </p:cNvSpPr>
          <p:nvPr>
            <p:ph type="sldNum" sz="quarter" idx="12"/>
          </p:nvPr>
        </p:nvSpPr>
        <p:spPr/>
        <p:txBody>
          <a:bodyPr/>
          <a:lstStyle/>
          <a:p>
            <a:fld id="{571C90F4-BAFD-4D73-8A91-0C2FC78A8A61}" type="slidenum">
              <a:rPr lang="tr-TR" smtClean="0"/>
              <a:t>‹#›</a:t>
            </a:fld>
            <a:endParaRPr lang="tr-TR"/>
          </a:p>
        </p:txBody>
      </p:sp>
    </p:spTree>
    <p:extLst>
      <p:ext uri="{BB962C8B-B14F-4D97-AF65-F5344CB8AC3E}">
        <p14:creationId xmlns:p14="http://schemas.microsoft.com/office/powerpoint/2010/main" val="1878282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275CF23-D501-3D4F-A2B4-003DFA62ED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535C739-DF0F-EA30-965B-5BFC1DD0B6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44E441-AAAC-B9DD-51CD-B9800F030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FC905-6644-4087-B339-D965DECF7C55}" type="datetimeFigureOut">
              <a:rPr lang="tr-TR" smtClean="0"/>
              <a:t>21.08.2026</a:t>
            </a:fld>
            <a:endParaRPr lang="tr-TR"/>
          </a:p>
        </p:txBody>
      </p:sp>
      <p:sp>
        <p:nvSpPr>
          <p:cNvPr id="5" name="Alt Bilgi Yer Tutucusu 4">
            <a:extLst>
              <a:ext uri="{FF2B5EF4-FFF2-40B4-BE49-F238E27FC236}">
                <a16:creationId xmlns:a16="http://schemas.microsoft.com/office/drawing/2014/main" id="{0B98CEC4-669B-2F51-4538-DABFA76930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4E916A3-9040-407B-A077-17ADD267C9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C90F4-BAFD-4D73-8A91-0C2FC78A8A61}" type="slidenum">
              <a:rPr lang="tr-TR" smtClean="0"/>
              <a:t>‹#›</a:t>
            </a:fld>
            <a:endParaRPr lang="tr-TR"/>
          </a:p>
        </p:txBody>
      </p:sp>
    </p:spTree>
    <p:extLst>
      <p:ext uri="{BB962C8B-B14F-4D97-AF65-F5344CB8AC3E}">
        <p14:creationId xmlns:p14="http://schemas.microsoft.com/office/powerpoint/2010/main" val="51104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9.jfif"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4.jfif"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fif"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5.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17.jfif" /><Relationship Id="rId2" Type="http://schemas.openxmlformats.org/officeDocument/2006/relationships/image" Target="../media/image16.jfif"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image" Target="../media/image19.jpeg" /><Relationship Id="rId2" Type="http://schemas.openxmlformats.org/officeDocument/2006/relationships/image" Target="../media/image18.jpe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3" Type="http://schemas.openxmlformats.org/officeDocument/2006/relationships/image" Target="../media/image22.jfif" /><Relationship Id="rId2" Type="http://schemas.openxmlformats.org/officeDocument/2006/relationships/image" Target="../media/image21.jfif"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9.jfif"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23.jfif"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2" Type="http://schemas.openxmlformats.org/officeDocument/2006/relationships/image" Target="../media/image2.jfif"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517FDD-F728-9C10-D746-481D24DA0317}"/>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F8575165-ADB6-2AF6-E656-EBB43CF327A3}"/>
              </a:ext>
            </a:extLst>
          </p:cNvPr>
          <p:cNvSpPr>
            <a:spLocks noGrp="1"/>
          </p:cNvSpPr>
          <p:nvPr>
            <p:ph type="subTitle" idx="1"/>
          </p:nvPr>
        </p:nvSpPr>
        <p:spPr/>
        <p:txBody>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0651" y="351563"/>
            <a:ext cx="7384869" cy="6170023"/>
          </a:xfrm>
          <a:prstGeom prst="rect">
            <a:avLst/>
          </a:prstGeom>
        </p:spPr>
      </p:pic>
    </p:spTree>
    <p:extLst>
      <p:ext uri="{BB962C8B-B14F-4D97-AF65-F5344CB8AC3E}">
        <p14:creationId xmlns:p14="http://schemas.microsoft.com/office/powerpoint/2010/main" val="3823907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E14D86-8CEC-23EF-AAA6-639431E632E5}"/>
              </a:ext>
            </a:extLst>
          </p:cNvPr>
          <p:cNvSpPr>
            <a:spLocks noGrp="1"/>
          </p:cNvSpPr>
          <p:nvPr>
            <p:ph type="title"/>
          </p:nvPr>
        </p:nvSpPr>
        <p:spPr>
          <a:xfrm>
            <a:off x="838200" y="1"/>
            <a:ext cx="10515600" cy="847492"/>
          </a:xfrm>
        </p:spPr>
        <p:txBody>
          <a:bodyPr>
            <a:normAutofit fontScale="90000"/>
          </a:bodyPr>
          <a:lstStyle/>
          <a:p>
            <a:r>
              <a:rPr lang="tr-TR" sz="6000" u="sng" dirty="0">
                <a:solidFill>
                  <a:srgbClr val="FF0000"/>
                </a:solidFill>
              </a:rPr>
              <a:t>IRK ÖZELLİKLERİ -HOROZ</a:t>
            </a:r>
          </a:p>
        </p:txBody>
      </p:sp>
      <p:sp>
        <p:nvSpPr>
          <p:cNvPr id="3" name="İçerik Yer Tutucusu 2">
            <a:extLst>
              <a:ext uri="{FF2B5EF4-FFF2-40B4-BE49-F238E27FC236}">
                <a16:creationId xmlns:a16="http://schemas.microsoft.com/office/drawing/2014/main" id="{D47F2A8C-EE0C-3FC5-1644-7E4B219A875E}"/>
              </a:ext>
            </a:extLst>
          </p:cNvPr>
          <p:cNvSpPr>
            <a:spLocks noGrp="1"/>
          </p:cNvSpPr>
          <p:nvPr>
            <p:ph idx="1"/>
          </p:nvPr>
        </p:nvSpPr>
        <p:spPr>
          <a:xfrm>
            <a:off x="167268" y="847493"/>
            <a:ext cx="11942956" cy="5910146"/>
          </a:xfrm>
        </p:spPr>
        <p:txBody>
          <a:bodyPr>
            <a:normAutofit fontScale="92500"/>
          </a:bodyPr>
          <a:lstStyle/>
          <a:p>
            <a:r>
              <a:rPr lang="tr-TR" u="sng" dirty="0">
                <a:solidFill>
                  <a:srgbClr val="FF0000"/>
                </a:solidFill>
              </a:rPr>
              <a:t>GÖVDE :  </a:t>
            </a:r>
            <a:r>
              <a:rPr lang="tr-TR" u="sng" dirty="0"/>
              <a:t>SİLİNDİR ŞEKİLLİ, GENİŞ VE KASLI , AŞAĞIYA DOĞRU EYİMLİ</a:t>
            </a:r>
            <a:endParaRPr lang="tr-TR" u="sng" dirty="0">
              <a:solidFill>
                <a:srgbClr val="FF0000"/>
              </a:solidFill>
            </a:endParaRPr>
          </a:p>
          <a:p>
            <a:r>
              <a:rPr lang="tr-TR" u="sng" dirty="0">
                <a:solidFill>
                  <a:srgbClr val="FF0000"/>
                </a:solidFill>
              </a:rPr>
              <a:t>BOYUN: </a:t>
            </a:r>
            <a:r>
              <a:rPr lang="tr-TR" u="sng" dirty="0"/>
              <a:t>OLDUKÇA UZUN; DİK DURUR; SEYREK YELE TÜYLERİ</a:t>
            </a:r>
            <a:endParaRPr lang="tr-TR" u="sng" dirty="0">
              <a:solidFill>
                <a:srgbClr val="FF0000"/>
              </a:solidFill>
            </a:endParaRPr>
          </a:p>
          <a:p>
            <a:r>
              <a:rPr lang="tr-TR" u="sng" dirty="0">
                <a:solidFill>
                  <a:srgbClr val="FF0000"/>
                </a:solidFill>
              </a:rPr>
              <a:t>SIRT: </a:t>
            </a:r>
            <a:r>
              <a:rPr lang="tr-TR" u="sng" dirty="0"/>
              <a:t>ORTA UZUNLUKTA ,DÜZ VEYA ÇOK AZ YUVARLAK,BİRAZ EĞİMLİ</a:t>
            </a:r>
            <a:endParaRPr lang="tr-TR" u="sng" dirty="0">
              <a:solidFill>
                <a:srgbClr val="FF0000"/>
              </a:solidFill>
            </a:endParaRPr>
          </a:p>
          <a:p>
            <a:r>
              <a:rPr lang="tr-TR" u="sng" dirty="0">
                <a:solidFill>
                  <a:srgbClr val="FF0000"/>
                </a:solidFill>
              </a:rPr>
              <a:t>OMUZLAR: </a:t>
            </a:r>
            <a:r>
              <a:rPr lang="tr-TR" u="sng" dirty="0"/>
              <a:t>BİRAZ KALKIK, GENİŞ</a:t>
            </a:r>
            <a:endParaRPr lang="tr-TR" u="sng" dirty="0">
              <a:solidFill>
                <a:srgbClr val="FF0000"/>
              </a:solidFill>
            </a:endParaRPr>
          </a:p>
          <a:p>
            <a:r>
              <a:rPr lang="tr-TR" u="sng" dirty="0">
                <a:solidFill>
                  <a:srgbClr val="FF0000"/>
                </a:solidFill>
              </a:rPr>
              <a:t>KANATLAR: </a:t>
            </a:r>
            <a:r>
              <a:rPr lang="tr-TR" u="sng" dirty="0"/>
              <a:t>BAŞLANGIÇ YÜKSEK SEVİYEDE, SIRT HATTINA PARAREL</a:t>
            </a:r>
          </a:p>
          <a:p>
            <a:r>
              <a:rPr lang="tr-TR" u="sng" dirty="0">
                <a:solidFill>
                  <a:srgbClr val="FF0000"/>
                </a:solidFill>
              </a:rPr>
              <a:t>EYER: </a:t>
            </a:r>
            <a:r>
              <a:rPr lang="tr-TR" u="sng" dirty="0"/>
              <a:t>BİRAZ DAR</a:t>
            </a:r>
          </a:p>
          <a:p>
            <a:r>
              <a:rPr lang="tr-TR" u="sng" dirty="0">
                <a:solidFill>
                  <a:srgbClr val="FF0000"/>
                </a:solidFill>
              </a:rPr>
              <a:t>KUYRUK: </a:t>
            </a:r>
            <a:r>
              <a:rPr lang="tr-TR" u="sng" dirty="0"/>
              <a:t>SIRT HATTINA 90 DERECE AÇILI ORAK TÜYLER GENİŞ KUYRUK GÜR DEĞİL </a:t>
            </a:r>
            <a:endParaRPr lang="tr-TR" u="sng" dirty="0">
              <a:solidFill>
                <a:srgbClr val="FF0000"/>
              </a:solidFill>
            </a:endParaRPr>
          </a:p>
          <a:p>
            <a:r>
              <a:rPr lang="tr-TR" u="sng" dirty="0">
                <a:solidFill>
                  <a:srgbClr val="FF0000"/>
                </a:solidFill>
              </a:rPr>
              <a:t>GÖĞÜS: </a:t>
            </a:r>
            <a:r>
              <a:rPr lang="tr-TR" u="sng" dirty="0"/>
              <a:t>BİRAZ YÜKSEK SEVİYEDE , HAFİF ÖNE ÇIKINTILI</a:t>
            </a:r>
            <a:endParaRPr lang="tr-TR" u="sng" dirty="0">
              <a:solidFill>
                <a:srgbClr val="FF0000"/>
              </a:solidFill>
            </a:endParaRPr>
          </a:p>
          <a:p>
            <a:r>
              <a:rPr lang="tr-TR" u="sng" dirty="0">
                <a:solidFill>
                  <a:srgbClr val="FF0000"/>
                </a:solidFill>
              </a:rPr>
              <a:t>KARIN: </a:t>
            </a:r>
            <a:r>
              <a:rPr lang="tr-TR" u="sng" dirty="0"/>
              <a:t>AZ GELİŞMİŞ</a:t>
            </a:r>
          </a:p>
          <a:p>
            <a:r>
              <a:rPr lang="tr-TR" u="sng" dirty="0">
                <a:solidFill>
                  <a:srgbClr val="FF0000"/>
                </a:solidFill>
              </a:rPr>
              <a:t>KAFA: </a:t>
            </a:r>
            <a:r>
              <a:rPr lang="tr-TR" u="sng" dirty="0"/>
              <a:t>GENİŞ KAFATASI</a:t>
            </a:r>
            <a:endParaRPr lang="tr-TR" u="sng" dirty="0">
              <a:solidFill>
                <a:srgbClr val="FF0000"/>
              </a:solidFill>
            </a:endParaRPr>
          </a:p>
          <a:p>
            <a:r>
              <a:rPr lang="tr-TR" u="sng" dirty="0">
                <a:solidFill>
                  <a:srgbClr val="FF0000"/>
                </a:solidFill>
              </a:rPr>
              <a:t>YÜZ: </a:t>
            </a:r>
            <a:r>
              <a:rPr lang="tr-TR" u="sng" dirty="0"/>
              <a:t>KIRMIZI VE HAFİFÇE  KÜÇÜK TÜYLÜ</a:t>
            </a:r>
            <a:endParaRPr lang="tr-TR" u="sng" dirty="0">
              <a:solidFill>
                <a:srgbClr val="FF0000"/>
              </a:solidFill>
            </a:endParaRPr>
          </a:p>
          <a:p>
            <a:r>
              <a:rPr lang="tr-TR" u="sng" dirty="0">
                <a:solidFill>
                  <a:srgbClr val="FF0000"/>
                </a:solidFill>
              </a:rPr>
              <a:t>İBİK: </a:t>
            </a:r>
            <a:r>
              <a:rPr lang="tr-TR" u="sng" dirty="0"/>
              <a:t>ORTA BÜYÜKLÜKTE , 4-6 DİŞLİ</a:t>
            </a:r>
            <a:endParaRPr lang="tr-TR" u="sng" dirty="0">
              <a:solidFill>
                <a:srgbClr val="FF0000"/>
              </a:solidFill>
            </a:endParaRPr>
          </a:p>
        </p:txBody>
      </p:sp>
    </p:spTree>
    <p:extLst>
      <p:ext uri="{BB962C8B-B14F-4D97-AF65-F5344CB8AC3E}">
        <p14:creationId xmlns:p14="http://schemas.microsoft.com/office/powerpoint/2010/main" val="1914451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4948D2-1922-4CDC-0F0E-DBAF9B303A7B}"/>
              </a:ext>
            </a:extLst>
          </p:cNvPr>
          <p:cNvSpPr>
            <a:spLocks noGrp="1"/>
          </p:cNvSpPr>
          <p:nvPr>
            <p:ph idx="1"/>
          </p:nvPr>
        </p:nvSpPr>
        <p:spPr>
          <a:xfrm>
            <a:off x="838200" y="122663"/>
            <a:ext cx="10515600" cy="6054300"/>
          </a:xfrm>
        </p:spPr>
        <p:txBody>
          <a:bodyPr/>
          <a:lstStyle/>
          <a:p>
            <a:r>
              <a:rPr lang="tr-TR" u="sng" dirty="0">
                <a:solidFill>
                  <a:srgbClr val="FF0000"/>
                </a:solidFill>
              </a:rPr>
              <a:t>TEPE TÜYLERİ OLAN VARYASYONU YOK </a:t>
            </a:r>
          </a:p>
          <a:p>
            <a:r>
              <a:rPr lang="tr-TR" u="sng" dirty="0">
                <a:solidFill>
                  <a:srgbClr val="FF0000"/>
                </a:solidFill>
              </a:rPr>
              <a:t>SAKAL: </a:t>
            </a:r>
            <a:r>
              <a:rPr lang="tr-TR" u="sng" dirty="0"/>
              <a:t>ORTA UZUNLUKTA</a:t>
            </a:r>
            <a:endParaRPr lang="tr-TR" u="sng" dirty="0">
              <a:solidFill>
                <a:srgbClr val="FF0000"/>
              </a:solidFill>
            </a:endParaRPr>
          </a:p>
          <a:p>
            <a:r>
              <a:rPr lang="tr-TR" u="sng" dirty="0">
                <a:solidFill>
                  <a:srgbClr val="FF0000"/>
                </a:solidFill>
              </a:rPr>
              <a:t>KULAK LOPLARI:  </a:t>
            </a:r>
            <a:r>
              <a:rPr lang="tr-TR" u="sng" dirty="0"/>
              <a:t>KIRMIZI , BİRAZ EMAY- BEYAZLIK KABUL EDİLİR</a:t>
            </a:r>
            <a:endParaRPr lang="tr-TR" u="sng" dirty="0">
              <a:solidFill>
                <a:srgbClr val="FF0000"/>
              </a:solidFill>
            </a:endParaRPr>
          </a:p>
          <a:p>
            <a:r>
              <a:rPr lang="tr-TR" u="sng" dirty="0">
                <a:solidFill>
                  <a:srgbClr val="FF0000"/>
                </a:solidFill>
              </a:rPr>
              <a:t>GÖZLER:  </a:t>
            </a:r>
            <a:r>
              <a:rPr lang="tr-TR" u="sng" dirty="0"/>
              <a:t>DERİN GÖMÜLMÜŞ , KOYU KAHVERENGİ, AÇIK RENK ÇEŞİTLERİNDE İRİS’İN KENARLARI AÇIK YEŞİLE ÇALAR</a:t>
            </a:r>
            <a:endParaRPr lang="tr-TR" u="sng" dirty="0">
              <a:solidFill>
                <a:srgbClr val="FF0000"/>
              </a:solidFill>
            </a:endParaRPr>
          </a:p>
          <a:p>
            <a:r>
              <a:rPr lang="tr-TR" u="sng" dirty="0">
                <a:solidFill>
                  <a:srgbClr val="FF0000"/>
                </a:solidFill>
              </a:rPr>
              <a:t>GAGA: </a:t>
            </a:r>
            <a:r>
              <a:rPr lang="tr-TR" u="sng" dirty="0"/>
              <a:t>GÜÇLÜ, ORTA UZUNLUKTA ,KOYU FİL DİŞİ RENGİ</a:t>
            </a:r>
            <a:endParaRPr lang="tr-TR" u="sng" dirty="0">
              <a:solidFill>
                <a:srgbClr val="FF0000"/>
              </a:solidFill>
            </a:endParaRPr>
          </a:p>
          <a:p>
            <a:r>
              <a:rPr lang="tr-TR" u="sng" dirty="0">
                <a:solidFill>
                  <a:srgbClr val="FF0000"/>
                </a:solidFill>
              </a:rPr>
              <a:t>UYLUKLAR: </a:t>
            </a:r>
            <a:r>
              <a:rPr lang="tr-TR" u="sng" dirty="0"/>
              <a:t>BELİRGİN , ORTA UZUNLUKTA ,SIK TÜYLÜ</a:t>
            </a:r>
            <a:endParaRPr lang="tr-TR" u="sng" dirty="0">
              <a:solidFill>
                <a:srgbClr val="FF0000"/>
              </a:solidFill>
            </a:endParaRPr>
          </a:p>
          <a:p>
            <a:r>
              <a:rPr lang="tr-TR" u="sng" dirty="0">
                <a:solidFill>
                  <a:srgbClr val="FF0000"/>
                </a:solidFill>
              </a:rPr>
              <a:t>AYAKLAR: </a:t>
            </a:r>
            <a:r>
              <a:rPr lang="tr-TR" u="sng" dirty="0"/>
              <a:t>UZUN , GÜÇLÜ , KOYU GRİ VEYA SİYAH , RENKLİ ÇEŞİTLERİNDE BİRAZ DAHA AÇIK ZEYTİN YEŞİL RENGİ OLABİLİR</a:t>
            </a:r>
            <a:endParaRPr lang="tr-TR" u="sng" dirty="0">
              <a:solidFill>
                <a:srgbClr val="FF0000"/>
              </a:solidFill>
            </a:endParaRPr>
          </a:p>
          <a:p>
            <a:r>
              <a:rPr lang="tr-TR" u="sng" dirty="0">
                <a:solidFill>
                  <a:srgbClr val="FF0000"/>
                </a:solidFill>
              </a:rPr>
              <a:t>PARMAKLAR: </a:t>
            </a:r>
            <a:r>
              <a:rPr lang="tr-TR" u="sng" dirty="0"/>
              <a:t>İYİCE YAYVAN</a:t>
            </a:r>
            <a:endParaRPr lang="tr-TR" u="sng" dirty="0">
              <a:solidFill>
                <a:srgbClr val="FF0000"/>
              </a:solidFill>
            </a:endParaRPr>
          </a:p>
          <a:p>
            <a:r>
              <a:rPr lang="tr-TR" u="sng">
                <a:solidFill>
                  <a:srgbClr val="FF0000"/>
                </a:solidFill>
              </a:rPr>
              <a:t>TÜYLER</a:t>
            </a:r>
            <a:r>
              <a:rPr lang="tr-TR"/>
              <a:t>: BEDENE YAPIŞIK</a:t>
            </a:r>
            <a:endParaRPr lang="tr-TR" dirty="0"/>
          </a:p>
        </p:txBody>
      </p:sp>
    </p:spTree>
    <p:extLst>
      <p:ext uri="{BB962C8B-B14F-4D97-AF65-F5344CB8AC3E}">
        <p14:creationId xmlns:p14="http://schemas.microsoft.com/office/powerpoint/2010/main" val="1475178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6000" dirty="0">
                <a:solidFill>
                  <a:srgbClr val="FF0000"/>
                </a:solidFill>
              </a:rPr>
              <a:t>CİDDİ KUSURLAR – HOROZ VE TAVUK</a:t>
            </a:r>
          </a:p>
        </p:txBody>
      </p:sp>
      <p:sp>
        <p:nvSpPr>
          <p:cNvPr id="3" name="İçerik Yer Tutucusu 2"/>
          <p:cNvSpPr>
            <a:spLocks noGrp="1"/>
          </p:cNvSpPr>
          <p:nvPr>
            <p:ph idx="1"/>
          </p:nvPr>
        </p:nvSpPr>
        <p:spPr>
          <a:xfrm>
            <a:off x="838200" y="1825625"/>
            <a:ext cx="6799217" cy="4351338"/>
          </a:xfrm>
        </p:spPr>
        <p:txBody>
          <a:bodyPr/>
          <a:lstStyle/>
          <a:p>
            <a:r>
              <a:rPr lang="tr-TR" u="sng" dirty="0">
                <a:solidFill>
                  <a:srgbClr val="FF0000"/>
                </a:solidFill>
              </a:rPr>
              <a:t>HOROZ-</a:t>
            </a:r>
            <a:r>
              <a:rPr lang="tr-TR" dirty="0"/>
              <a:t> Yatay veya alçak duruş , kuyruk açısı fazla düz , dar omuzlar, kısa sırt , ince ayaklar , dar baş veya gaga , ibik yana sarkık, ibik 4 ten az dişli, beyaz kulak lopları, beyaz tüyler veya tüylerde pigment eksikliği.</a:t>
            </a:r>
          </a:p>
          <a:p>
            <a:r>
              <a:rPr lang="tr-TR" u="sng" dirty="0">
                <a:solidFill>
                  <a:srgbClr val="FF0000"/>
                </a:solidFill>
              </a:rPr>
              <a:t>TAVUK- </a:t>
            </a:r>
            <a:r>
              <a:rPr lang="tr-TR" dirty="0"/>
              <a:t>Yanlış vücut şekli , düz göğüs , az gelişmiş karın , kulak loplarında çok beyazlık ,  beyaz tüyler ve tüylerde </a:t>
            </a:r>
            <a:r>
              <a:rPr lang="tr-TR" u="sng" dirty="0"/>
              <a:t> </a:t>
            </a:r>
            <a:r>
              <a:rPr lang="tr-TR" dirty="0"/>
              <a:t>pigment eksikliği.</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7417" y="1159464"/>
            <a:ext cx="4423955" cy="5385026"/>
          </a:xfrm>
          <a:prstGeom prst="rect">
            <a:avLst/>
          </a:prstGeom>
        </p:spPr>
      </p:pic>
      <p:cxnSp>
        <p:nvCxnSpPr>
          <p:cNvPr id="7" name="Düz Bağlayıcı 6"/>
          <p:cNvCxnSpPr/>
          <p:nvPr/>
        </p:nvCxnSpPr>
        <p:spPr>
          <a:xfrm flipH="1">
            <a:off x="10554789" y="3640647"/>
            <a:ext cx="513805" cy="131453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6" name="Düz Ok Bağlayıcısı 5"/>
          <p:cNvCxnSpPr/>
          <p:nvPr/>
        </p:nvCxnSpPr>
        <p:spPr>
          <a:xfrm flipV="1">
            <a:off x="8987246" y="3378926"/>
            <a:ext cx="940525" cy="4180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834257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71154"/>
            <a:ext cx="10515600" cy="5105809"/>
          </a:xfrm>
        </p:spPr>
        <p:txBody>
          <a:bodyPr/>
          <a:lstStyle/>
          <a:p>
            <a:r>
              <a:rPr lang="tr-TR" u="sng" dirty="0">
                <a:solidFill>
                  <a:srgbClr val="FF0000"/>
                </a:solidFill>
              </a:rPr>
              <a:t>AĞIRLIK</a:t>
            </a:r>
            <a:r>
              <a:rPr lang="tr-TR" dirty="0"/>
              <a:t>: HOROZ 2.5 -3 KG / TAVUK 2 – 2.5 KG</a:t>
            </a:r>
          </a:p>
          <a:p>
            <a:r>
              <a:rPr lang="tr-TR" u="sng" dirty="0">
                <a:solidFill>
                  <a:srgbClr val="FF0000"/>
                </a:solidFill>
              </a:rPr>
              <a:t>YUMURTA RENGİ </a:t>
            </a:r>
            <a:r>
              <a:rPr lang="tr-TR" dirty="0"/>
              <a:t>: BEYAZ</a:t>
            </a:r>
          </a:p>
          <a:p>
            <a:r>
              <a:rPr lang="tr-TR" u="sng" dirty="0">
                <a:solidFill>
                  <a:srgbClr val="FF0000"/>
                </a:solidFill>
              </a:rPr>
              <a:t>BİLEZİK BOYU</a:t>
            </a:r>
            <a:r>
              <a:rPr lang="tr-TR" dirty="0"/>
              <a:t>:  HOROZ 20 / TAVUK 18</a:t>
            </a:r>
          </a:p>
          <a:p>
            <a:r>
              <a:rPr lang="tr-TR" u="sng" dirty="0">
                <a:solidFill>
                  <a:srgbClr val="FF0000"/>
                </a:solidFill>
              </a:rPr>
              <a:t>KULUÇKALIK YUMURTASI</a:t>
            </a:r>
            <a:r>
              <a:rPr lang="tr-TR" u="sng" dirty="0"/>
              <a:t>  </a:t>
            </a:r>
            <a:r>
              <a:rPr lang="tr-TR" dirty="0"/>
              <a:t>: 55 GR</a:t>
            </a:r>
          </a:p>
          <a:p>
            <a:r>
              <a:rPr lang="tr-TR" u="sng" dirty="0">
                <a:solidFill>
                  <a:srgbClr val="FF0000"/>
                </a:solidFill>
              </a:rPr>
              <a:t>YUMURTA VERİMİ</a:t>
            </a:r>
            <a:r>
              <a:rPr lang="tr-TR" dirty="0"/>
              <a:t>:  140 ADET</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0503" y="3213463"/>
            <a:ext cx="5288824" cy="2963500"/>
          </a:xfrm>
          <a:prstGeom prst="rect">
            <a:avLst/>
          </a:prstGeom>
        </p:spPr>
      </p:pic>
    </p:spTree>
    <p:extLst>
      <p:ext uri="{BB962C8B-B14F-4D97-AF65-F5344CB8AC3E}">
        <p14:creationId xmlns:p14="http://schemas.microsoft.com/office/powerpoint/2010/main" val="3405891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000" u="sng" dirty="0">
                <a:solidFill>
                  <a:srgbClr val="FF0000"/>
                </a:solidFill>
              </a:rPr>
              <a:t>DENİZLİ RENKLERİ</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6855" y="1825625"/>
            <a:ext cx="5143500" cy="4547689"/>
          </a:xfrm>
          <a:prstGeom prst="rect">
            <a:avLst/>
          </a:prstGeom>
        </p:spPr>
      </p:pic>
      <p:sp>
        <p:nvSpPr>
          <p:cNvPr id="5" name="İçerik Yer Tutucusu 4"/>
          <p:cNvSpPr>
            <a:spLocks noGrp="1"/>
          </p:cNvSpPr>
          <p:nvPr>
            <p:ph idx="1"/>
          </p:nvPr>
        </p:nvSpPr>
        <p:spPr>
          <a:xfrm>
            <a:off x="838200" y="1825625"/>
            <a:ext cx="4778829" cy="4351338"/>
          </a:xfrm>
        </p:spPr>
        <p:txBody>
          <a:bodyPr/>
          <a:lstStyle/>
          <a:p>
            <a:r>
              <a:rPr lang="tr-TR" dirty="0"/>
              <a:t>EE STANDARTLARINDA 3 RENK </a:t>
            </a:r>
          </a:p>
          <a:p>
            <a:pPr marL="0" indent="0">
              <a:buNone/>
            </a:pPr>
            <a:r>
              <a:rPr lang="tr-TR" dirty="0"/>
              <a:t>KABUL EDİLMİŞTİR ( SİYAH , SİYAH KIRMIZI VE SİYAH GÜMÜŞ)</a:t>
            </a:r>
          </a:p>
          <a:p>
            <a:pPr marL="0" indent="0">
              <a:buNone/>
            </a:pPr>
            <a:r>
              <a:rPr lang="tr-TR" sz="5400" dirty="0">
                <a:solidFill>
                  <a:srgbClr val="FF0000"/>
                </a:solidFill>
              </a:rPr>
              <a:t>1) SİYAH RENGİ</a:t>
            </a:r>
          </a:p>
        </p:txBody>
      </p:sp>
    </p:spTree>
    <p:extLst>
      <p:ext uri="{BB962C8B-B14F-4D97-AF65-F5344CB8AC3E}">
        <p14:creationId xmlns:p14="http://schemas.microsoft.com/office/powerpoint/2010/main" val="2680354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6000" u="sng" dirty="0">
                <a:solidFill>
                  <a:srgbClr val="FF0000"/>
                </a:solidFill>
              </a:rPr>
              <a:t>2) KIRMIZI SİYAH  3) SİYAH GÜMÜŞ</a:t>
            </a: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20022" y="1690687"/>
            <a:ext cx="3613143" cy="4546577"/>
          </a:xfr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043" y="1495448"/>
            <a:ext cx="4603569" cy="4741817"/>
          </a:xfrm>
          <a:prstGeom prst="rect">
            <a:avLst/>
          </a:prstGeom>
        </p:spPr>
      </p:pic>
    </p:spTree>
    <p:extLst>
      <p:ext uri="{BB962C8B-B14F-4D97-AF65-F5344CB8AC3E}">
        <p14:creationId xmlns:p14="http://schemas.microsoft.com/office/powerpoint/2010/main" val="555673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000" u="sng" dirty="0">
                <a:solidFill>
                  <a:srgbClr val="FF0000"/>
                </a:solidFill>
              </a:rPr>
              <a:t>TÜRKİYE’DE Kİ RENKLER</a:t>
            </a:r>
          </a:p>
        </p:txBody>
      </p:sp>
      <p:sp>
        <p:nvSpPr>
          <p:cNvPr id="3" name="İçerik Yer Tutucusu 2"/>
          <p:cNvSpPr>
            <a:spLocks noGrp="1"/>
          </p:cNvSpPr>
          <p:nvPr>
            <p:ph idx="1"/>
          </p:nvPr>
        </p:nvSpPr>
        <p:spPr>
          <a:xfrm>
            <a:off x="838200" y="1825625"/>
            <a:ext cx="4567181" cy="4351338"/>
          </a:xfrm>
        </p:spPr>
        <p:txBody>
          <a:bodyPr/>
          <a:lstStyle/>
          <a:p>
            <a:r>
              <a:rPr lang="tr-TR" dirty="0">
                <a:solidFill>
                  <a:srgbClr val="FF0000"/>
                </a:solidFill>
              </a:rPr>
              <a:t>Türkiye’de 6 renk varyasyonu vardır </a:t>
            </a:r>
            <a:r>
              <a:rPr lang="tr-TR" dirty="0"/>
              <a:t>: SİYAH , DEMİRKIR , PAMUKKIR , KINALI , AL VE KÜRKLÜ ‘DÜR.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919" y="1576252"/>
            <a:ext cx="5512526" cy="5207726"/>
          </a:xfrm>
          <a:prstGeom prst="rect">
            <a:avLst/>
          </a:prstGeom>
        </p:spPr>
      </p:pic>
    </p:spTree>
    <p:extLst>
      <p:ext uri="{BB962C8B-B14F-4D97-AF65-F5344CB8AC3E}">
        <p14:creationId xmlns:p14="http://schemas.microsoft.com/office/powerpoint/2010/main" val="2128335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0297" y="365125"/>
            <a:ext cx="11773989" cy="1325563"/>
          </a:xfrm>
        </p:spPr>
        <p:txBody>
          <a:bodyPr>
            <a:noAutofit/>
          </a:bodyPr>
          <a:lstStyle/>
          <a:p>
            <a:r>
              <a:rPr lang="tr-TR" sz="6000" u="sng" dirty="0">
                <a:solidFill>
                  <a:srgbClr val="FF0000"/>
                </a:solidFill>
              </a:rPr>
              <a:t>RUMELİ’NİN ANADOLU’YA EMANETİ </a:t>
            </a:r>
            <a:br>
              <a:rPr lang="tr-TR" sz="6000" u="sng" dirty="0">
                <a:solidFill>
                  <a:srgbClr val="FF0000"/>
                </a:solidFill>
              </a:rPr>
            </a:br>
            <a:r>
              <a:rPr lang="tr-TR" sz="6000" u="sng" dirty="0">
                <a:solidFill>
                  <a:srgbClr val="FF0000"/>
                </a:solidFill>
              </a:rPr>
              <a:t>                           BERAT   </a:t>
            </a:r>
          </a:p>
        </p:txBody>
      </p:sp>
      <p:sp>
        <p:nvSpPr>
          <p:cNvPr id="9" name="İçerik Yer Tutucusu 8"/>
          <p:cNvSpPr>
            <a:spLocks noGrp="1"/>
          </p:cNvSpPr>
          <p:nvPr>
            <p:ph idx="1"/>
          </p:nvPr>
        </p:nvSpPr>
        <p:spPr>
          <a:xfrm>
            <a:off x="838200" y="1825625"/>
            <a:ext cx="4944291" cy="4351338"/>
          </a:xfrm>
        </p:spPr>
        <p:txBody>
          <a:bodyPr/>
          <a:lstStyle/>
          <a:p>
            <a:r>
              <a:rPr lang="tr-TR" dirty="0"/>
              <a:t>Berat ırkı adını Arnavutluk’ta ki Berat şehrinden almıştır. Dünya literatüründe ‘’ uzun </a:t>
            </a:r>
            <a:r>
              <a:rPr lang="tr-TR" dirty="0" err="1"/>
              <a:t>ötüşlü</a:t>
            </a:r>
            <a:r>
              <a:rPr lang="tr-TR" dirty="0"/>
              <a:t> horoz ırkları’’ ( </a:t>
            </a:r>
            <a:r>
              <a:rPr lang="tr-TR" dirty="0" err="1"/>
              <a:t>long</a:t>
            </a:r>
            <a:r>
              <a:rPr lang="tr-TR" dirty="0"/>
              <a:t> – </a:t>
            </a:r>
            <a:r>
              <a:rPr lang="tr-TR" dirty="0" err="1"/>
              <a:t>crowing</a:t>
            </a:r>
            <a:r>
              <a:rPr lang="tr-TR" dirty="0"/>
              <a:t> </a:t>
            </a:r>
            <a:r>
              <a:rPr lang="tr-TR" dirty="0" err="1"/>
              <a:t>chicken</a:t>
            </a:r>
            <a:r>
              <a:rPr lang="tr-TR" dirty="0"/>
              <a:t> ) arasında sayılan çok köklü bir kümes hayvanı genetiğidir. Osmanlı Döneminde Balkanlar’dan getirilen ve günümüzdeki tescilli yerli ırkımız Denizli ırkının genetik akrabasıdır.</a:t>
            </a:r>
          </a:p>
        </p:txBody>
      </p:sp>
      <p:pic>
        <p:nvPicPr>
          <p:cNvPr id="17" name="Resim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1743" y="1027906"/>
            <a:ext cx="3732926" cy="5397500"/>
          </a:xfrm>
          <a:prstGeom prst="rect">
            <a:avLst/>
          </a:prstGeom>
        </p:spPr>
      </p:pic>
    </p:spTree>
    <p:extLst>
      <p:ext uri="{BB962C8B-B14F-4D97-AF65-F5344CB8AC3E}">
        <p14:creationId xmlns:p14="http://schemas.microsoft.com/office/powerpoint/2010/main" val="3729067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ANADOLU’YA TAŞINMASI</a:t>
            </a:r>
          </a:p>
        </p:txBody>
      </p:sp>
      <p:sp>
        <p:nvSpPr>
          <p:cNvPr id="3" name="İçerik Yer Tutucusu 2"/>
          <p:cNvSpPr>
            <a:spLocks noGrp="1"/>
          </p:cNvSpPr>
          <p:nvPr>
            <p:ph idx="1"/>
          </p:nvPr>
        </p:nvSpPr>
        <p:spPr>
          <a:xfrm>
            <a:off x="838200" y="1445623"/>
            <a:ext cx="10515600" cy="4731340"/>
          </a:xfrm>
        </p:spPr>
        <p:txBody>
          <a:bodyPr/>
          <a:lstStyle/>
          <a:p>
            <a:r>
              <a:rPr lang="tr-TR" dirty="0"/>
              <a:t>Fetih dönüşlerinde ve nüfus hareketleri sırasında , özellikle Bursa , Afyon , Aydın , Denizli yöresine mensup askerler ve göçmenler tarafından Anadolu’ya getirilmiştir. Denizli horozunun geliştirilmesinde Berat ırkının doğrudan katkısı olduğu bilinmektedir.</a:t>
            </a:r>
          </a:p>
          <a:p>
            <a:r>
              <a:rPr lang="tr-TR" sz="3600" u="sng" dirty="0">
                <a:solidFill>
                  <a:srgbClr val="FF0000"/>
                </a:solidFill>
              </a:rPr>
              <a:t>LİTERATÜRDEKİ YERİ</a:t>
            </a:r>
            <a:r>
              <a:rPr lang="tr-TR" dirty="0"/>
              <a:t>:  Kümes hayvanları bilimde ( Avrupa ve Balkan kaynaklarında ) genelde ‘’ Berat </a:t>
            </a:r>
            <a:r>
              <a:rPr lang="tr-TR" dirty="0" err="1"/>
              <a:t>Cower</a:t>
            </a:r>
            <a:r>
              <a:rPr lang="tr-TR" dirty="0"/>
              <a:t>’’ ( Berat Ötücüsü)  ya da bazen coğrafi yakınlık nedeniyle ‘’ </a:t>
            </a:r>
            <a:r>
              <a:rPr lang="tr-TR" dirty="0" err="1"/>
              <a:t>Bosnian</a:t>
            </a:r>
            <a:r>
              <a:rPr lang="tr-TR" dirty="0"/>
              <a:t> / Kosova </a:t>
            </a:r>
            <a:r>
              <a:rPr lang="tr-TR" dirty="0" err="1"/>
              <a:t>Crower</a:t>
            </a:r>
            <a:r>
              <a:rPr lang="tr-TR" dirty="0"/>
              <a:t> ‘’ ile ilişkilendirilerek kayıt altına alınmıştır.</a:t>
            </a:r>
          </a:p>
        </p:txBody>
      </p:sp>
    </p:spTree>
    <p:extLst>
      <p:ext uri="{BB962C8B-B14F-4D97-AF65-F5344CB8AC3E}">
        <p14:creationId xmlns:p14="http://schemas.microsoft.com/office/powerpoint/2010/main" val="3558273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OSMANLI ARŞİV KAYITLARI</a:t>
            </a:r>
          </a:p>
        </p:txBody>
      </p:sp>
      <p:sp>
        <p:nvSpPr>
          <p:cNvPr id="3" name="İçerik Yer Tutucusu 2"/>
          <p:cNvSpPr>
            <a:spLocks noGrp="1"/>
          </p:cNvSpPr>
          <p:nvPr>
            <p:ph idx="1"/>
          </p:nvPr>
        </p:nvSpPr>
        <p:spPr/>
        <p:txBody>
          <a:bodyPr/>
          <a:lstStyle/>
          <a:p>
            <a:r>
              <a:rPr lang="tr-TR" dirty="0" err="1"/>
              <a:t>Osmanlılıların</a:t>
            </a:r>
            <a:r>
              <a:rPr lang="tr-TR" dirty="0"/>
              <a:t> Balkanlar’da hüküm sürdüğü dönemlerde özellikle 1400’lü yıllardan itibaren Berat ve Kosova bölgelerinde  uzun ve huşu içinde  öten bu horozlar askerlerin ve saray çevresinin dikkatini çekmiştir.</a:t>
            </a:r>
          </a:p>
          <a:p>
            <a:r>
              <a:rPr lang="tr-TR" u="sng" dirty="0">
                <a:solidFill>
                  <a:srgbClr val="FF0000"/>
                </a:solidFill>
              </a:rPr>
              <a:t>Ülkemizde ki bazı üreticilerin başına gelen olay</a:t>
            </a:r>
            <a:r>
              <a:rPr lang="tr-TR" u="sng" dirty="0"/>
              <a:t> </a:t>
            </a:r>
            <a:r>
              <a:rPr lang="tr-TR" dirty="0"/>
              <a:t>:  Berat horozu huşu içinde ney üfler gibi öttüğü için bazı yaşlı insanların Ezan okundu zannedip , namaz kıldıkları görülmüş ve duyulmuştur.</a:t>
            </a:r>
          </a:p>
        </p:txBody>
      </p:sp>
    </p:spTree>
    <p:extLst>
      <p:ext uri="{BB962C8B-B14F-4D97-AF65-F5344CB8AC3E}">
        <p14:creationId xmlns:p14="http://schemas.microsoft.com/office/powerpoint/2010/main" val="555174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83132" y="844733"/>
            <a:ext cx="5547359" cy="5207022"/>
          </a:xfrm>
        </p:spPr>
      </p:pic>
    </p:spTree>
    <p:extLst>
      <p:ext uri="{BB962C8B-B14F-4D97-AF65-F5344CB8AC3E}">
        <p14:creationId xmlns:p14="http://schemas.microsoft.com/office/powerpoint/2010/main" val="1131131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u="sng" dirty="0">
                <a:solidFill>
                  <a:srgbClr val="FF0000"/>
                </a:solidFill>
              </a:rPr>
              <a:t>IRKIN FİZİKSEL ÖZELLİKLERİ </a:t>
            </a:r>
          </a:p>
        </p:txBody>
      </p:sp>
      <p:sp>
        <p:nvSpPr>
          <p:cNvPr id="3" name="İçerik Yer Tutucusu 2"/>
          <p:cNvSpPr>
            <a:spLocks noGrp="1"/>
          </p:cNvSpPr>
          <p:nvPr>
            <p:ph idx="1"/>
          </p:nvPr>
        </p:nvSpPr>
        <p:spPr>
          <a:xfrm>
            <a:off x="838200" y="1825625"/>
            <a:ext cx="6555377" cy="4351338"/>
          </a:xfrm>
        </p:spPr>
        <p:txBody>
          <a:bodyPr/>
          <a:lstStyle/>
          <a:p>
            <a:r>
              <a:rPr lang="tr-TR" u="sng" dirty="0">
                <a:solidFill>
                  <a:srgbClr val="FF0000"/>
                </a:solidFill>
              </a:rPr>
              <a:t>Saf Beyaz Tüy Yapısı </a:t>
            </a:r>
            <a:r>
              <a:rPr lang="tr-TR" dirty="0"/>
              <a:t>: Berat ırkının en belirgin görsel özelliği , vücudunun tamamen saf beyaz tüylerle kaplı olmasıdır. Lakin bu özellik tavukta daha baskındır , çünkü horozların sırt ve eyer tüyleri tereyağı gibi sarıdır.</a:t>
            </a: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8777" y="625884"/>
            <a:ext cx="5017047" cy="5908131"/>
          </a:xfrm>
          <a:prstGeom prst="rect">
            <a:avLst/>
          </a:prstGeom>
        </p:spPr>
      </p:pic>
    </p:spTree>
    <p:extLst>
      <p:ext uri="{BB962C8B-B14F-4D97-AF65-F5344CB8AC3E}">
        <p14:creationId xmlns:p14="http://schemas.microsoft.com/office/powerpoint/2010/main" val="936879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İBİK YAPISI </a:t>
            </a:r>
          </a:p>
        </p:txBody>
      </p:sp>
      <p:sp>
        <p:nvSpPr>
          <p:cNvPr id="3" name="İçerik Yer Tutucusu 2"/>
          <p:cNvSpPr>
            <a:spLocks noGrp="1"/>
          </p:cNvSpPr>
          <p:nvPr>
            <p:ph idx="1"/>
          </p:nvPr>
        </p:nvSpPr>
        <p:spPr/>
        <p:txBody>
          <a:bodyPr/>
          <a:lstStyle/>
          <a:p>
            <a:r>
              <a:rPr lang="tr-TR" dirty="0"/>
              <a:t>Genellikle hem gül ibik hem de balta ibik formlarına rastlanır. </a:t>
            </a:r>
            <a:r>
              <a:rPr lang="tr-TR" dirty="0" err="1"/>
              <a:t>Orjinali</a:t>
            </a:r>
            <a:r>
              <a:rPr lang="tr-TR" dirty="0"/>
              <a:t> gül ibiktir . Denizli ırkına gül ibik Berat ‘tan geçmiştir.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6182" y="2780347"/>
            <a:ext cx="2876550" cy="385762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8184" y="2780347"/>
            <a:ext cx="2979556" cy="3857625"/>
          </a:xfrm>
          <a:prstGeom prst="rect">
            <a:avLst/>
          </a:prstGeom>
        </p:spPr>
      </p:pic>
    </p:spTree>
    <p:extLst>
      <p:ext uri="{BB962C8B-B14F-4D97-AF65-F5344CB8AC3E}">
        <p14:creationId xmlns:p14="http://schemas.microsoft.com/office/powerpoint/2010/main" val="1414695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22217"/>
            <a:ext cx="5449389" cy="5854746"/>
          </a:xfrm>
        </p:spPr>
        <p:txBody>
          <a:bodyPr>
            <a:normAutofit fontScale="92500" lnSpcReduction="10000"/>
          </a:bodyPr>
          <a:lstStyle/>
          <a:p>
            <a:r>
              <a:rPr lang="tr-TR" u="sng" dirty="0">
                <a:solidFill>
                  <a:srgbClr val="FF0000"/>
                </a:solidFill>
              </a:rPr>
              <a:t>UZUN ÖTÜŞ GENETİĞİ </a:t>
            </a:r>
            <a:r>
              <a:rPr lang="tr-TR" dirty="0"/>
              <a:t>: Tıpkı Denizli horozu gibi , normal horozlardan çok daha uzun , tok ve melodik ses tonuyla öter .Ötüş sırasında adeta huşu ve denge sağlarlar.</a:t>
            </a:r>
          </a:p>
          <a:p>
            <a:endParaRPr lang="tr-TR" dirty="0"/>
          </a:p>
          <a:p>
            <a:r>
              <a:rPr lang="tr-TR" u="sng" dirty="0">
                <a:solidFill>
                  <a:srgbClr val="FF0000"/>
                </a:solidFill>
              </a:rPr>
              <a:t>VÜCUT YAPISI </a:t>
            </a:r>
            <a:r>
              <a:rPr lang="tr-TR" dirty="0"/>
              <a:t>: Uzun </a:t>
            </a:r>
            <a:r>
              <a:rPr lang="tr-TR" dirty="0" err="1"/>
              <a:t>ötüşlü</a:t>
            </a:r>
            <a:r>
              <a:rPr lang="tr-TR" dirty="0"/>
              <a:t> diğer ırklarda olduğu gibi dik duruşlu , uzun bacaklı ve yüksek yapılı bir morfolojiye sahiptir</a:t>
            </a:r>
          </a:p>
          <a:p>
            <a:endParaRPr lang="tr-TR" dirty="0"/>
          </a:p>
          <a:p>
            <a:r>
              <a:rPr lang="tr-TR" dirty="0"/>
              <a:t>Berat ırkının göz renkleri kırmızı veya sarının tonlarıdır. Bazı Beratlarda yeşil göz vardır , yeşil gözlüler orijinal değildir.  Berat ırkının ayakları yeşildir .Mavi olanlar kırıktır.</a:t>
            </a:r>
          </a:p>
        </p:txBody>
      </p:sp>
      <p:pic>
        <p:nvPicPr>
          <p:cNvPr id="11" name="Resim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3156" y="104502"/>
            <a:ext cx="4914900" cy="2778034"/>
          </a:xfrm>
          <a:prstGeom prst="rect">
            <a:avLst/>
          </a:prstGeom>
        </p:spPr>
      </p:pic>
      <p:pic>
        <p:nvPicPr>
          <p:cNvPr id="12" name="Resim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5372" y="3104605"/>
            <a:ext cx="5490467" cy="3487783"/>
          </a:xfrm>
          <a:prstGeom prst="rect">
            <a:avLst/>
          </a:prstGeom>
        </p:spPr>
      </p:pic>
    </p:spTree>
    <p:extLst>
      <p:ext uri="{BB962C8B-B14F-4D97-AF65-F5344CB8AC3E}">
        <p14:creationId xmlns:p14="http://schemas.microsoft.com/office/powerpoint/2010/main" val="2856316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BERAT KIRIĞI DENİZLİLER NASIL ANLAŞILIR?</a:t>
            </a:r>
          </a:p>
        </p:txBody>
      </p:sp>
      <p:sp>
        <p:nvSpPr>
          <p:cNvPr id="3" name="İçerik Yer Tutucusu 2"/>
          <p:cNvSpPr>
            <a:spLocks noGrp="1"/>
          </p:cNvSpPr>
          <p:nvPr>
            <p:ph idx="1"/>
          </p:nvPr>
        </p:nvSpPr>
        <p:spPr>
          <a:xfrm>
            <a:off x="838200" y="1825625"/>
            <a:ext cx="6694714" cy="4351338"/>
          </a:xfrm>
        </p:spPr>
        <p:txBody>
          <a:bodyPr/>
          <a:lstStyle/>
          <a:p>
            <a:r>
              <a:rPr lang="tr-TR" dirty="0"/>
              <a:t>İlk önce hayvanın ayağına ve gözüne bakılır ,hayvanın ayağı yeşile kaçıyorsa , gözleri kırmızı ve sarının tonlarına kaçıyorsa ve hayvanda beyaz rengi ağırlıklı ise o hayvan berat kırığıdır.</a:t>
            </a:r>
          </a:p>
          <a:p>
            <a:endParaRPr lang="tr-TR" dirty="0"/>
          </a:p>
          <a:p>
            <a:r>
              <a:rPr lang="tr-TR" sz="3600" u="sng" dirty="0">
                <a:solidFill>
                  <a:srgbClr val="FF0000"/>
                </a:solidFill>
              </a:rPr>
              <a:t>BERAT RENKLERİ </a:t>
            </a:r>
          </a:p>
          <a:p>
            <a:pPr marL="0" indent="0">
              <a:buNone/>
            </a:pPr>
            <a:r>
              <a:rPr lang="tr-TR" sz="3600" u="sng" dirty="0"/>
              <a:t>Berat ırkının bir tek rengi vardır : </a:t>
            </a:r>
            <a:r>
              <a:rPr lang="tr-TR" sz="3600" u="sng" dirty="0">
                <a:solidFill>
                  <a:srgbClr val="FF0000"/>
                </a:solidFill>
              </a:rPr>
              <a:t>BEYAZ</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2915" y="2011680"/>
            <a:ext cx="4149388" cy="4419600"/>
          </a:xfrm>
          <a:prstGeom prst="rect">
            <a:avLst/>
          </a:prstGeom>
        </p:spPr>
      </p:pic>
    </p:spTree>
    <p:extLst>
      <p:ext uri="{BB962C8B-B14F-4D97-AF65-F5344CB8AC3E}">
        <p14:creationId xmlns:p14="http://schemas.microsoft.com/office/powerpoint/2010/main" val="733430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BERAT IRKININ YAŞLANDIĞI NASIL ANLAŞILIR ?</a:t>
            </a:r>
          </a:p>
        </p:txBody>
      </p:sp>
      <p:sp>
        <p:nvSpPr>
          <p:cNvPr id="3" name="İçerik Yer Tutucusu 2"/>
          <p:cNvSpPr>
            <a:spLocks noGrp="1"/>
          </p:cNvSpPr>
          <p:nvPr>
            <p:ph idx="1"/>
          </p:nvPr>
        </p:nvSpPr>
        <p:spPr>
          <a:xfrm>
            <a:off x="113212" y="1825625"/>
            <a:ext cx="5024846" cy="4351338"/>
          </a:xfrm>
        </p:spPr>
        <p:txBody>
          <a:bodyPr/>
          <a:lstStyle/>
          <a:p>
            <a:r>
              <a:rPr lang="tr-TR" dirty="0"/>
              <a:t>Berat horozunun yaşlandığı nasıl anlaşılır denildiği zaman ilk olarak mahmuzlara bakmak gelir ama  bu ırkta sadece mahmuza bakmak zorunlu değil hayvanın rengine bakılmalıdır . Berat ırkı yaşlandığı zaman ben ölüyorum dediği zaman tüyleri sararır .Aşağıda ki horozlar aynı horozlardır yaşlılığı ve gençliği yanda gösterilmiştir.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058" y="1897856"/>
            <a:ext cx="3333206" cy="4646023"/>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9234" y="1897856"/>
            <a:ext cx="3387634" cy="4646024"/>
          </a:xfrm>
          <a:prstGeom prst="rect">
            <a:avLst/>
          </a:prstGeom>
        </p:spPr>
      </p:pic>
    </p:spTree>
    <p:extLst>
      <p:ext uri="{BB962C8B-B14F-4D97-AF65-F5344CB8AC3E}">
        <p14:creationId xmlns:p14="http://schemas.microsoft.com/office/powerpoint/2010/main" val="2649629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09303"/>
            <a:ext cx="10515600" cy="5767660"/>
          </a:xfrm>
        </p:spPr>
        <p:txBody>
          <a:bodyPr/>
          <a:lstStyle/>
          <a:p>
            <a:r>
              <a:rPr lang="tr-TR" dirty="0">
                <a:solidFill>
                  <a:srgbClr val="FF0000"/>
                </a:solidFill>
              </a:rPr>
              <a:t>Bilezik Boyu Berat Irkında </a:t>
            </a:r>
            <a:r>
              <a:rPr lang="tr-TR" dirty="0"/>
              <a:t>: Tavukta 20 – Horozda ise 22 </a:t>
            </a:r>
            <a:r>
              <a:rPr lang="tr-TR" dirty="0" err="1"/>
              <a:t>dir</a:t>
            </a:r>
            <a:r>
              <a:rPr lang="tr-TR" dirty="0"/>
              <a:t>.</a:t>
            </a:r>
          </a:p>
          <a:p>
            <a:endParaRPr lang="tr-TR" dirty="0"/>
          </a:p>
          <a:p>
            <a:endParaRPr lang="tr-TR" dirty="0"/>
          </a:p>
          <a:p>
            <a:r>
              <a:rPr lang="tr-TR" dirty="0">
                <a:solidFill>
                  <a:srgbClr val="FF0000"/>
                </a:solidFill>
              </a:rPr>
              <a:t>Berat Irkının Yumurta Verimi </a:t>
            </a:r>
            <a:r>
              <a:rPr lang="tr-TR" dirty="0"/>
              <a:t>: Berat ırkı 6. ila 7. aylarda yumurtaya başlarlar . Yılda 80 ila 100 yumurta yaparlar ve yumurta rengi beyaz  veya krem rengidir.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2364" y="3293133"/>
            <a:ext cx="6362700" cy="3156857"/>
          </a:xfrm>
          <a:prstGeom prst="rect">
            <a:avLst/>
          </a:prstGeom>
        </p:spPr>
      </p:pic>
    </p:spTree>
    <p:extLst>
      <p:ext uri="{BB962C8B-B14F-4D97-AF65-F5344CB8AC3E}">
        <p14:creationId xmlns:p14="http://schemas.microsoft.com/office/powerpoint/2010/main" val="544130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GÜNÜMÜZDE DURUMU VE YETİŞTİRİCİLİĞİ</a:t>
            </a:r>
          </a:p>
        </p:txBody>
      </p:sp>
      <p:sp>
        <p:nvSpPr>
          <p:cNvPr id="3" name="İçerik Yer Tutucusu 2"/>
          <p:cNvSpPr>
            <a:spLocks noGrp="1"/>
          </p:cNvSpPr>
          <p:nvPr>
            <p:ph idx="1"/>
          </p:nvPr>
        </p:nvSpPr>
        <p:spPr>
          <a:xfrm>
            <a:off x="838200" y="1825625"/>
            <a:ext cx="5553891" cy="4351338"/>
          </a:xfrm>
        </p:spPr>
        <p:txBody>
          <a:bodyPr/>
          <a:lstStyle/>
          <a:p>
            <a:r>
              <a:rPr lang="tr-TR" dirty="0"/>
              <a:t>Türkiye ‘de özellikle Denizli Horozu yetiştiricileri ve süs tavuğu meraklılarında Berat ırkı ecdat yadigarı olarak kabul edilmekte ve saf kan olarak korunmaya çalışılmaktadır.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8520" y="1690688"/>
            <a:ext cx="5201292" cy="4657861"/>
          </a:xfrm>
          <a:prstGeom prst="rect">
            <a:avLst/>
          </a:prstGeom>
        </p:spPr>
      </p:pic>
    </p:spTree>
    <p:extLst>
      <p:ext uri="{BB962C8B-B14F-4D97-AF65-F5344CB8AC3E}">
        <p14:creationId xmlns:p14="http://schemas.microsoft.com/office/powerpoint/2010/main" val="3956020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u="sng" dirty="0">
                <a:solidFill>
                  <a:srgbClr val="FF0000"/>
                </a:solidFill>
              </a:rPr>
              <a:t>KAYNAKÇA</a:t>
            </a:r>
          </a:p>
        </p:txBody>
      </p:sp>
      <p:sp>
        <p:nvSpPr>
          <p:cNvPr id="3" name="İçerik Yer Tutucusu 2"/>
          <p:cNvSpPr>
            <a:spLocks noGrp="1"/>
          </p:cNvSpPr>
          <p:nvPr>
            <p:ph idx="1"/>
          </p:nvPr>
        </p:nvSpPr>
        <p:spPr/>
        <p:txBody>
          <a:bodyPr/>
          <a:lstStyle/>
          <a:p>
            <a:r>
              <a:rPr lang="tr-TR" dirty="0"/>
              <a:t>TÜRKİYE SÜS TAVUKLARI VE BAHÇE HAYVANLARI FEDERASYANU</a:t>
            </a:r>
          </a:p>
          <a:p>
            <a:r>
              <a:rPr lang="tr-TR" dirty="0"/>
              <a:t>FOLLUK DERGİSİ</a:t>
            </a:r>
          </a:p>
          <a:p>
            <a:r>
              <a:rPr lang="tr-TR" dirty="0"/>
              <a:t>HÜRRİYET GAZETESİ</a:t>
            </a:r>
          </a:p>
          <a:p>
            <a:r>
              <a:rPr lang="tr-TR" dirty="0"/>
              <a:t>FERAH IŞIK VE SABRİ AKDENİZ (GÖRSEL SAHİPLERİ)</a:t>
            </a:r>
          </a:p>
        </p:txBody>
      </p:sp>
    </p:spTree>
    <p:extLst>
      <p:ext uri="{BB962C8B-B14F-4D97-AF65-F5344CB8AC3E}">
        <p14:creationId xmlns:p14="http://schemas.microsoft.com/office/powerpoint/2010/main" val="3845242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5417" y="905691"/>
            <a:ext cx="5660571" cy="5224441"/>
          </a:xfrm>
        </p:spPr>
      </p:pic>
    </p:spTree>
    <p:extLst>
      <p:ext uri="{BB962C8B-B14F-4D97-AF65-F5344CB8AC3E}">
        <p14:creationId xmlns:p14="http://schemas.microsoft.com/office/powerpoint/2010/main" val="66274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9EFC9B-7BC9-CC31-77CF-588A1A11D590}"/>
              </a:ext>
            </a:extLst>
          </p:cNvPr>
          <p:cNvSpPr>
            <a:spLocks noGrp="1"/>
          </p:cNvSpPr>
          <p:nvPr>
            <p:ph type="title"/>
          </p:nvPr>
        </p:nvSpPr>
        <p:spPr/>
        <p:txBody>
          <a:bodyPr>
            <a:normAutofit/>
          </a:bodyPr>
          <a:lstStyle/>
          <a:p>
            <a:r>
              <a:rPr lang="tr-TR" sz="6000" u="sng" dirty="0">
                <a:solidFill>
                  <a:srgbClr val="FF0000"/>
                </a:solidFill>
              </a:rPr>
              <a:t>BİYOGRAFİ </a:t>
            </a:r>
          </a:p>
        </p:txBody>
      </p:sp>
      <p:sp>
        <p:nvSpPr>
          <p:cNvPr id="3" name="İçerik Yer Tutucusu 2">
            <a:extLst>
              <a:ext uri="{FF2B5EF4-FFF2-40B4-BE49-F238E27FC236}">
                <a16:creationId xmlns:a16="http://schemas.microsoft.com/office/drawing/2014/main" id="{F3D3A88A-C6A2-FB72-D385-40BDF9690C3F}"/>
              </a:ext>
            </a:extLst>
          </p:cNvPr>
          <p:cNvSpPr>
            <a:spLocks noGrp="1"/>
          </p:cNvSpPr>
          <p:nvPr>
            <p:ph idx="1"/>
          </p:nvPr>
        </p:nvSpPr>
        <p:spPr/>
        <p:txBody>
          <a:bodyPr/>
          <a:lstStyle/>
          <a:p>
            <a:r>
              <a:rPr lang="tr-TR" dirty="0"/>
              <a:t>İsmail Efe KIZIL Manisa’nın Akhisar ilçesinde doğdum . Manisa’nın Akhisar ilçesine bağlı Kapaklı köyünde yaşıyorum. 3 seneden beri süs tavukları bakıyorum . Elimde olan cinsler : </a:t>
            </a:r>
            <a:r>
              <a:rPr lang="tr-TR" u="sng" dirty="0">
                <a:solidFill>
                  <a:srgbClr val="FF0000"/>
                </a:solidFill>
              </a:rPr>
              <a:t>DENİZLİ, BERAT, AUSTRALORP ,  BEYAZ SİYAH KOLOMBİYA SUSSEX ,  BEYAZ SUSSEX, LAVANTA SUSSEX , JUMBO BILDIRCIN VE JAPON BILDIRCIN’IDIR</a:t>
            </a:r>
            <a:r>
              <a:rPr lang="tr-TR" dirty="0"/>
              <a:t>. Ve ayrıca </a:t>
            </a:r>
            <a:r>
              <a:rPr lang="tr-TR" dirty="0" err="1"/>
              <a:t>TSHF’nin</a:t>
            </a:r>
            <a:r>
              <a:rPr lang="tr-TR" dirty="0"/>
              <a:t> düzenlemiş olduğu seminerlere katılıp asistanlık yapmak ve hakem olabilmek için çalışıyorum.</a:t>
            </a:r>
          </a:p>
        </p:txBody>
      </p:sp>
    </p:spTree>
    <p:extLst>
      <p:ext uri="{BB962C8B-B14F-4D97-AF65-F5344CB8AC3E}">
        <p14:creationId xmlns:p14="http://schemas.microsoft.com/office/powerpoint/2010/main" val="419497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669983-4AE3-3104-6D4E-EED4D6D62261}"/>
              </a:ext>
            </a:extLst>
          </p:cNvPr>
          <p:cNvSpPr>
            <a:spLocks noGrp="1"/>
          </p:cNvSpPr>
          <p:nvPr>
            <p:ph idx="1"/>
          </p:nvPr>
        </p:nvSpPr>
        <p:spPr>
          <a:xfrm>
            <a:off x="838200" y="635620"/>
            <a:ext cx="10515600" cy="5541343"/>
          </a:xfrm>
        </p:spPr>
        <p:txBody>
          <a:bodyPr/>
          <a:lstStyle/>
          <a:p>
            <a:pPr marL="0" indent="0">
              <a:buNone/>
            </a:pPr>
            <a:r>
              <a:rPr lang="tr-TR" dirty="0"/>
              <a:t>    </a:t>
            </a:r>
          </a:p>
          <a:p>
            <a:endParaRPr lang="tr-TR" dirty="0"/>
          </a:p>
          <a:p>
            <a:endParaRPr lang="tr-TR" dirty="0"/>
          </a:p>
          <a:p>
            <a:endParaRPr lang="tr-TR" dirty="0"/>
          </a:p>
          <a:p>
            <a:r>
              <a:rPr lang="tr-TR" dirty="0"/>
              <a:t>       ÖNCELİKLE SAYIN BAŞKANIM ŞEVKET KURULAR’ A , SAYIN ALİ KARAÇOR BAŞKANIM’ A , YELDA ABLAM’ A , KAMİL BAŞKANIM’A , GÖKSEL ABİM’E  YARDIMLARINDAN DOLAYI ÇOK TEŞEKKÜR EDERİM . AYRICA BANA HEP DESTEK OLAN İSMAİL DEDEM VE YUSUF DEDEM’E DE ÇOK TEŞEKKÜR EDERİM</a:t>
            </a:r>
          </a:p>
        </p:txBody>
      </p:sp>
    </p:spTree>
    <p:extLst>
      <p:ext uri="{BB962C8B-B14F-4D97-AF65-F5344CB8AC3E}">
        <p14:creationId xmlns:p14="http://schemas.microsoft.com/office/powerpoint/2010/main" val="3603880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7264EA-B831-66B7-60BD-C2D6D1501D83}"/>
              </a:ext>
            </a:extLst>
          </p:cNvPr>
          <p:cNvSpPr>
            <a:spLocks noGrp="1"/>
          </p:cNvSpPr>
          <p:nvPr>
            <p:ph type="title"/>
          </p:nvPr>
        </p:nvSpPr>
        <p:spPr>
          <a:xfrm>
            <a:off x="423745" y="365125"/>
            <a:ext cx="11653025" cy="1325563"/>
          </a:xfrm>
        </p:spPr>
        <p:txBody>
          <a:bodyPr>
            <a:noAutofit/>
          </a:bodyPr>
          <a:lstStyle/>
          <a:p>
            <a:r>
              <a:rPr lang="tr-TR" sz="6000" u="sng" dirty="0">
                <a:solidFill>
                  <a:srgbClr val="FF0000"/>
                </a:solidFill>
              </a:rPr>
              <a:t>ANADOLU’NUN MİRASI DENİZLİ HOROZLARI</a:t>
            </a:r>
          </a:p>
        </p:txBody>
      </p:sp>
      <p:sp>
        <p:nvSpPr>
          <p:cNvPr id="3" name="İçerik Yer Tutucusu 2">
            <a:extLst>
              <a:ext uri="{FF2B5EF4-FFF2-40B4-BE49-F238E27FC236}">
                <a16:creationId xmlns:a16="http://schemas.microsoft.com/office/drawing/2014/main" id="{C7B89B13-78FF-FBE2-E6AD-2CCE8B5295B7}"/>
              </a:ext>
            </a:extLst>
          </p:cNvPr>
          <p:cNvSpPr>
            <a:spLocks noGrp="1"/>
          </p:cNvSpPr>
          <p:nvPr>
            <p:ph idx="1"/>
          </p:nvPr>
        </p:nvSpPr>
        <p:spPr>
          <a:xfrm>
            <a:off x="838200" y="1825625"/>
            <a:ext cx="5005251" cy="4351338"/>
          </a:xfrm>
        </p:spPr>
        <p:txBody>
          <a:bodyPr/>
          <a:lstStyle/>
          <a:p>
            <a:r>
              <a:rPr lang="tr-TR" dirty="0"/>
              <a:t>Denizli Horozu çok uzun zamanlardan beri Anadolu’muzda yer almaktadır. </a:t>
            </a:r>
            <a:r>
              <a:rPr lang="tr-TR" dirty="0" err="1"/>
              <a:t>Laodikeia</a:t>
            </a:r>
            <a:r>
              <a:rPr lang="tr-TR" dirty="0"/>
              <a:t> ve </a:t>
            </a:r>
            <a:r>
              <a:rPr lang="tr-TR" dirty="0" err="1"/>
              <a:t>Hieraplis</a:t>
            </a:r>
            <a:r>
              <a:rPr lang="tr-TR" dirty="0"/>
              <a:t> antik kentlerinde yapılan kazılarda 1900 ila 2000 yıllık horoz kabartmaları ve figürleri bulunmuştur. Bu durum Denizli Horoz’unun  Anadolu’muzda uzun zamanlardan beri yer aldığını gösterir.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9510" y="1907177"/>
            <a:ext cx="4914900" cy="4269786"/>
          </a:xfrm>
          <a:prstGeom prst="rect">
            <a:avLst/>
          </a:prstGeom>
        </p:spPr>
      </p:pic>
    </p:spTree>
    <p:extLst>
      <p:ext uri="{BB962C8B-B14F-4D97-AF65-F5344CB8AC3E}">
        <p14:creationId xmlns:p14="http://schemas.microsoft.com/office/powerpoint/2010/main" val="78177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A3A305-7664-4250-E783-DA575D3BF294}"/>
              </a:ext>
            </a:extLst>
          </p:cNvPr>
          <p:cNvSpPr>
            <a:spLocks noGrp="1"/>
          </p:cNvSpPr>
          <p:nvPr>
            <p:ph idx="1"/>
          </p:nvPr>
        </p:nvSpPr>
        <p:spPr>
          <a:xfrm>
            <a:off x="838200" y="409420"/>
            <a:ext cx="10515600" cy="6169800"/>
          </a:xfrm>
        </p:spPr>
        <p:txBody>
          <a:bodyPr/>
          <a:lstStyle/>
          <a:p>
            <a:r>
              <a:rPr lang="tr-TR" dirty="0"/>
              <a:t>Bazı kaynaklarda Osmanlı Dönemi’nde Arnavutluk’tan getirilen Berat ırkı ile karıştırıldığı söylenir bu durum şuan ki hayvanlara bakıldığında gerçeklik payını oldukça korumaktadır. Lakin Berat Denizli veya Beyaz Denizli değildir. </a:t>
            </a:r>
          </a:p>
        </p:txBody>
      </p:sp>
      <p:pic>
        <p:nvPicPr>
          <p:cNvPr id="5" name="Resim 4">
            <a:extLst>
              <a:ext uri="{FF2B5EF4-FFF2-40B4-BE49-F238E27FC236}">
                <a16:creationId xmlns:a16="http://schemas.microsoft.com/office/drawing/2014/main" id="{205D7C3B-EC08-85B1-2CBF-EFD4769EDB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314" y="2062976"/>
            <a:ext cx="5190622" cy="4516244"/>
          </a:xfrm>
          <a:prstGeom prst="rect">
            <a:avLst/>
          </a:prstGeom>
        </p:spPr>
      </p:pic>
      <p:pic>
        <p:nvPicPr>
          <p:cNvPr id="13" name="Resim 12">
            <a:extLst>
              <a:ext uri="{FF2B5EF4-FFF2-40B4-BE49-F238E27FC236}">
                <a16:creationId xmlns:a16="http://schemas.microsoft.com/office/drawing/2014/main" id="{E5C499F9-C82E-149D-EE79-8A324D14A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8631" y="2062976"/>
            <a:ext cx="5090474" cy="4304371"/>
          </a:xfrm>
          <a:prstGeom prst="rect">
            <a:avLst/>
          </a:prstGeom>
        </p:spPr>
      </p:pic>
    </p:spTree>
    <p:extLst>
      <p:ext uri="{BB962C8B-B14F-4D97-AF65-F5344CB8AC3E}">
        <p14:creationId xmlns:p14="http://schemas.microsoft.com/office/powerpoint/2010/main" val="250396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000" u="sng" dirty="0">
                <a:solidFill>
                  <a:srgbClr val="FF0000"/>
                </a:solidFill>
              </a:rPr>
              <a:t>ÖTÜŞ ŞEKLİ</a:t>
            </a:r>
          </a:p>
        </p:txBody>
      </p:sp>
      <p:sp>
        <p:nvSpPr>
          <p:cNvPr id="5" name="İçerik Yer Tutucusu 4"/>
          <p:cNvSpPr>
            <a:spLocks noGrp="1"/>
          </p:cNvSpPr>
          <p:nvPr>
            <p:ph idx="1"/>
          </p:nvPr>
        </p:nvSpPr>
        <p:spPr/>
        <p:txBody>
          <a:bodyPr/>
          <a:lstStyle/>
          <a:p>
            <a:r>
              <a:rPr lang="tr-TR" dirty="0"/>
              <a:t>Denizli horozunda 3 çeşit ötüş şekli vardır. DAUDİ SES , ORTA  SES VE KEMANİ SESLERİDİR . En makbul ses </a:t>
            </a:r>
            <a:r>
              <a:rPr lang="tr-TR" dirty="0" err="1"/>
              <a:t>Daudi</a:t>
            </a:r>
            <a:r>
              <a:rPr lang="tr-TR" dirty="0"/>
              <a:t> ile Orta sestir. Bu sesler kalın olduğu için çok gitmez . Kemani ses ‘’Kapı / Radyo cızırtısı’’ gibidir ve makbul değildir Başlangıç yoktur ve hayvan ciğerden ötmediği için uzun ötebilir </a:t>
            </a:r>
            <a:r>
              <a:rPr lang="tr-TR" u="sng" dirty="0">
                <a:solidFill>
                  <a:srgbClr val="FF0000"/>
                </a:solidFill>
              </a:rPr>
              <a:t>AMA MAKBUL DEĞİLDİR!!! </a:t>
            </a:r>
          </a:p>
          <a:p>
            <a:r>
              <a:rPr lang="tr-TR" u="sng" dirty="0">
                <a:solidFill>
                  <a:srgbClr val="FF0000"/>
                </a:solidFill>
              </a:rPr>
              <a:t>UNUTMAYALIM İYİ HOROZU İYİ TAVUK VERİR!!!</a:t>
            </a:r>
          </a:p>
        </p:txBody>
      </p:sp>
    </p:spTree>
    <p:extLst>
      <p:ext uri="{BB962C8B-B14F-4D97-AF65-F5344CB8AC3E}">
        <p14:creationId xmlns:p14="http://schemas.microsoft.com/office/powerpoint/2010/main" val="78351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000" u="sng" dirty="0">
                <a:solidFill>
                  <a:srgbClr val="FF0000"/>
                </a:solidFill>
              </a:rPr>
              <a:t>IRK ÖZELLİKLERİ - TAVUK</a:t>
            </a:r>
          </a:p>
        </p:txBody>
      </p:sp>
      <p:sp>
        <p:nvSpPr>
          <p:cNvPr id="3" name="İçerik Yer Tutucusu 2"/>
          <p:cNvSpPr>
            <a:spLocks noGrp="1"/>
          </p:cNvSpPr>
          <p:nvPr>
            <p:ph idx="1"/>
          </p:nvPr>
        </p:nvSpPr>
        <p:spPr>
          <a:xfrm>
            <a:off x="838200" y="1825625"/>
            <a:ext cx="6085114" cy="4351338"/>
          </a:xfrm>
        </p:spPr>
        <p:txBody>
          <a:bodyPr/>
          <a:lstStyle/>
          <a:p>
            <a:r>
              <a:rPr lang="tr-TR" dirty="0"/>
              <a:t>Duruşu horoza göre biraz daha alçak ve daha yatay ; uyluklar daha az belirgin , göğüs kafesi ve karın daha derin ve yuvarlak , kuyruk yapısı daha az yayvan , ibik orta , dik veya yan tarafa sarkık.</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029" y="1637914"/>
            <a:ext cx="4567980" cy="4701925"/>
          </a:xfrm>
          <a:prstGeom prst="rect">
            <a:avLst/>
          </a:prstGeom>
        </p:spPr>
      </p:pic>
    </p:spTree>
    <p:extLst>
      <p:ext uri="{BB962C8B-B14F-4D97-AF65-F5344CB8AC3E}">
        <p14:creationId xmlns:p14="http://schemas.microsoft.com/office/powerpoint/2010/main" val="2520647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81A6A5-D192-26E1-EEC0-8EC40FEAB13C}"/>
              </a:ext>
            </a:extLst>
          </p:cNvPr>
          <p:cNvSpPr>
            <a:spLocks noGrp="1"/>
          </p:cNvSpPr>
          <p:nvPr>
            <p:ph type="title"/>
          </p:nvPr>
        </p:nvSpPr>
        <p:spPr/>
        <p:txBody>
          <a:bodyPr>
            <a:normAutofit/>
          </a:bodyPr>
          <a:lstStyle/>
          <a:p>
            <a:r>
              <a:rPr lang="tr-TR" sz="6000" u="sng" dirty="0">
                <a:solidFill>
                  <a:srgbClr val="FF0000"/>
                </a:solidFill>
              </a:rPr>
              <a:t>GENEL GÖRÜNÜM</a:t>
            </a:r>
          </a:p>
        </p:txBody>
      </p:sp>
      <p:sp>
        <p:nvSpPr>
          <p:cNvPr id="3" name="İçerik Yer Tutucusu 2">
            <a:extLst>
              <a:ext uri="{FF2B5EF4-FFF2-40B4-BE49-F238E27FC236}">
                <a16:creationId xmlns:a16="http://schemas.microsoft.com/office/drawing/2014/main" id="{BE4B041F-8818-E61E-D187-1E866CD3B2A8}"/>
              </a:ext>
            </a:extLst>
          </p:cNvPr>
          <p:cNvSpPr>
            <a:spLocks noGrp="1"/>
          </p:cNvSpPr>
          <p:nvPr>
            <p:ph idx="1"/>
          </p:nvPr>
        </p:nvSpPr>
        <p:spPr>
          <a:xfrm>
            <a:off x="838200" y="1825625"/>
            <a:ext cx="6688873" cy="4351338"/>
          </a:xfrm>
        </p:spPr>
        <p:txBody>
          <a:bodyPr/>
          <a:lstStyle/>
          <a:p>
            <a:r>
              <a:rPr lang="tr-TR" dirty="0"/>
              <a:t>Dayanıklı, zarif köy tavuğu şeklindedir. Göğüs kafesi aşağıya doğru iniyor. Tüy yapımı sıkı ve sert. Denizli Horozları ötüşleri ile tanınsa da boy ,fizik, renk ve duruşu ile dikkat çeker. Denizli horozlarının gözleri kahverengidir, aynı zamanda ayakları ,gagaları ,tırnakları , bacakları koyu gri veya siyahtır , renkli çeşitlerinde biraz daha açık zeytin yeşili rengi olabilir. Denizli ırkı güzel bakıldığında yüksek  boy yapabilir.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02286" y="1045030"/>
            <a:ext cx="4426676" cy="5232966"/>
          </a:xfrm>
          <a:prstGeom prst="rect">
            <a:avLst/>
          </a:prstGeom>
        </p:spPr>
      </p:pic>
    </p:spTree>
    <p:extLst>
      <p:ext uri="{BB962C8B-B14F-4D97-AF65-F5344CB8AC3E}">
        <p14:creationId xmlns:p14="http://schemas.microsoft.com/office/powerpoint/2010/main" val="19836976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484</TotalTime>
  <Words>1241</Words>
  <Application>Microsoft Office PowerPoint</Application>
  <PresentationFormat>Geniş ekran</PresentationFormat>
  <Paragraphs>89</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Office Teması</vt:lpstr>
      <vt:lpstr>PowerPoint Sunusu</vt:lpstr>
      <vt:lpstr>PowerPoint Sunusu</vt:lpstr>
      <vt:lpstr>BİYOGRAFİ </vt:lpstr>
      <vt:lpstr>PowerPoint Sunusu</vt:lpstr>
      <vt:lpstr>ANADOLU’NUN MİRASI DENİZLİ HOROZLARI</vt:lpstr>
      <vt:lpstr>PowerPoint Sunusu</vt:lpstr>
      <vt:lpstr>ÖTÜŞ ŞEKLİ</vt:lpstr>
      <vt:lpstr>IRK ÖZELLİKLERİ - TAVUK</vt:lpstr>
      <vt:lpstr>GENEL GÖRÜNÜM</vt:lpstr>
      <vt:lpstr>IRK ÖZELLİKLERİ -HOROZ</vt:lpstr>
      <vt:lpstr>PowerPoint Sunusu</vt:lpstr>
      <vt:lpstr>CİDDİ KUSURLAR – HOROZ VE TAVUK</vt:lpstr>
      <vt:lpstr>PowerPoint Sunusu</vt:lpstr>
      <vt:lpstr>DENİZLİ RENKLERİ</vt:lpstr>
      <vt:lpstr>2) KIRMIZI SİYAH  3) SİYAH GÜMÜŞ</vt:lpstr>
      <vt:lpstr>TÜRKİYE’DE Kİ RENKLER</vt:lpstr>
      <vt:lpstr>RUMELİ’NİN ANADOLU’YA EMANETİ                             BERAT   </vt:lpstr>
      <vt:lpstr>ANADOLU’YA TAŞINMASI</vt:lpstr>
      <vt:lpstr>OSMANLI ARŞİV KAYITLARI</vt:lpstr>
      <vt:lpstr>IRKIN FİZİKSEL ÖZELLİKLERİ </vt:lpstr>
      <vt:lpstr>İBİK YAPISI </vt:lpstr>
      <vt:lpstr>PowerPoint Sunusu</vt:lpstr>
      <vt:lpstr>BERAT KIRIĞI DENİZLİLER NASIL ANLAŞILIR?</vt:lpstr>
      <vt:lpstr>BERAT IRKININ YAŞLANDIĞI NASIL ANLAŞILIR ?</vt:lpstr>
      <vt:lpstr>PowerPoint Sunusu</vt:lpstr>
      <vt:lpstr>GÜNÜMÜZDE DURUMU VE YETİŞTİRİCİLİĞİ</vt:lpstr>
      <vt:lpstr>KAYNAKÇA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ŞEYMA</dc:creator>
  <cp:lastModifiedBy>Ali Karaçor</cp:lastModifiedBy>
  <cp:revision>27</cp:revision>
  <dcterms:created xsi:type="dcterms:W3CDTF">2026-08-10T10:39:23Z</dcterms:created>
  <dcterms:modified xsi:type="dcterms:W3CDTF">2026-08-21T19:27:41Z</dcterms:modified>
</cp:coreProperties>
</file>